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3588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2" d="100"/>
          <a:sy n="92" d="100"/>
        </p:scale>
        <p:origin x="-293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792000" y="432000"/>
            <a:ext cx="10791000" cy="400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792000" y="374112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9200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321240" y="3741120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44060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8088840" y="172800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7920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/>
          </p:nvPr>
        </p:nvSpPr>
        <p:spPr>
          <a:xfrm>
            <a:off x="444060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/>
          </p:nvPr>
        </p:nvSpPr>
        <p:spPr>
          <a:xfrm>
            <a:off x="8088840" y="3741120"/>
            <a:ext cx="347436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s-C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CR" sz="4800" b="0" strike="noStrike" spc="-1">
              <a:solidFill>
                <a:srgbClr val="E65100"/>
              </a:solidFill>
              <a:latin typeface="Techni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CR" sz="2900" b="0" strike="noStrike" spc="-1">
              <a:latin typeface="Techn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399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28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91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02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54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18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182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2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2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2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760" cy="47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s-C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9880" y="6247440"/>
            <a:ext cx="3864960" cy="47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es-C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42240" y="6247440"/>
            <a:ext cx="2840760" cy="47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fld id="{BE2C31F2-0D21-42A5-80DA-CAA3AACE4B4C}" type="slidenum">
              <a:rPr lang="es-CR" sz="1400" b="0" strike="noStrike" spc="-1">
                <a:latin typeface="Times New Roman"/>
              </a:rPr>
              <a:t>‹#›</a:t>
            </a:fld>
            <a:endParaRPr lang="es-C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3990" b="1" strike="noStrike" spc="-1">
                <a:solidFill>
                  <a:srgbClr val="0277BB"/>
                </a:solidFill>
                <a:latin typeface="TechnicBold"/>
              </a:rPr>
              <a:t>Click to edit the title text format</a:t>
            </a: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40000" y="4320000"/>
            <a:ext cx="5184000" cy="699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8000"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9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02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54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7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18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181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Овал 40"/>
          <p:cNvSpPr/>
          <p:nvPr/>
        </p:nvSpPr>
        <p:spPr>
          <a:xfrm>
            <a:off x="11808000" y="6480000"/>
            <a:ext cx="360000" cy="326520"/>
          </a:xfrm>
          <a:prstGeom prst="ellipse">
            <a:avLst/>
          </a:prstGeom>
          <a:solidFill>
            <a:srgbClr val="E65100"/>
          </a:solidFill>
          <a:ln w="0"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/>
            <a:fld id="{9771AD04-0B41-428C-A9A3-FF08D0613480}" type="slidenum">
              <a:rPr lang="es-CR" sz="1600" b="0" strike="noStrike" spc="-1">
                <a:solidFill>
                  <a:srgbClr val="FFFFFF"/>
                </a:solidFill>
                <a:latin typeface="TechnicBold"/>
              </a:rPr>
              <a:t>‹#›</a:t>
            </a:fld>
            <a:endParaRPr lang="es-CR" sz="1600" b="0" strike="noStrike" spc="-1">
              <a:latin typeface="Times New Roman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E65100"/>
                </a:solidFill>
                <a:latin typeface="Technic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CR" sz="2900" b="0" strike="noStrike" spc="-1">
                <a:latin typeface="Technic"/>
              </a:rPr>
              <a:t>Click to edit the outline text format</a:t>
            </a:r>
          </a:p>
          <a:p>
            <a:pPr marL="864000" lvl="1" indent="-324000">
              <a:spcBef>
                <a:spcPts val="1026"/>
              </a:spcBef>
              <a:buClr>
                <a:srgbClr val="000000"/>
              </a:buClr>
              <a:buSzPct val="75000"/>
              <a:buFont typeface="Wingdings" charset="2"/>
              <a:buChar char=""/>
            </a:pPr>
            <a:r>
              <a:rPr lang="es-CR" sz="2540" b="0" strike="noStrike" spc="-1">
                <a:latin typeface="Technic"/>
              </a:rPr>
              <a:t>Second Outline Level</a:t>
            </a:r>
          </a:p>
          <a:p>
            <a:pPr marL="1296000" lvl="2" indent="-288000">
              <a:spcBef>
                <a:spcPts val="768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s-CR" sz="2180" b="0" strike="noStrike" spc="-1">
                <a:latin typeface="Technic"/>
              </a:rPr>
              <a:t>Third Outline Level</a:t>
            </a:r>
          </a:p>
          <a:p>
            <a:pPr marL="1728000" lvl="3" indent="-216000">
              <a:spcBef>
                <a:spcPts val="5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1810" b="0" strike="noStrike" spc="-1">
                <a:latin typeface="Technic"/>
              </a:rPr>
              <a:t>Fourth Outline Level</a:t>
            </a:r>
          </a:p>
          <a:p>
            <a:pPr marL="2160000" lvl="4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Technic"/>
              </a:rPr>
              <a:t>Fifth Outline Level</a:t>
            </a:r>
          </a:p>
          <a:p>
            <a:pPr marL="2592000" lvl="5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Technic"/>
              </a:rPr>
              <a:t>Sixth Outline Level</a:t>
            </a:r>
          </a:p>
          <a:p>
            <a:pPr marL="3024000" lvl="6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latin typeface="Technic"/>
              </a:rPr>
              <a:t>Seventh Outline Level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0" y="391680"/>
            <a:ext cx="522720" cy="914400"/>
          </a:xfrm>
          <a:prstGeom prst="rect">
            <a:avLst/>
          </a:prstGeom>
          <a:solidFill>
            <a:srgbClr val="E65100"/>
          </a:solidFill>
          <a:ln w="0"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Technic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Techn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latin typeface="Techn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latin typeface="Techn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latin typeface="Techn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Seventh Outline Level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0" y="391680"/>
            <a:ext cx="522720" cy="914400"/>
          </a:xfrm>
          <a:prstGeom prst="rect">
            <a:avLst/>
          </a:prstGeom>
          <a:solidFill>
            <a:srgbClr val="009688"/>
          </a:solidFill>
          <a:ln w="0">
            <a:solidFill>
              <a:srgbClr val="00968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Овал 83"/>
          <p:cNvSpPr/>
          <p:nvPr/>
        </p:nvSpPr>
        <p:spPr>
          <a:xfrm>
            <a:off x="11808720" y="6480000"/>
            <a:ext cx="360000" cy="326520"/>
          </a:xfrm>
          <a:prstGeom prst="ellipse">
            <a:avLst/>
          </a:prstGeom>
          <a:solidFill>
            <a:srgbClr val="009688"/>
          </a:solidFill>
          <a:ln w="0">
            <a:solidFill>
              <a:srgbClr val="00968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/>
            <a:fld id="{023CC3B3-3259-4BEA-95BB-979891D8BB28}" type="slidenum">
              <a:rPr lang="es-CR" sz="1600" b="0" strike="noStrike" spc="-1">
                <a:solidFill>
                  <a:srgbClr val="FFFFFF"/>
                </a:solidFill>
                <a:latin typeface="TechnicBold"/>
              </a:rPr>
              <a:t>‹#›</a:t>
            </a:fld>
            <a:endParaRPr lang="es-CR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795548"/>
                </a:solidFill>
                <a:latin typeface="Technic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Techn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latin typeface="Techn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latin typeface="Techn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latin typeface="Techn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Seventh Outline Level</a:t>
            </a:r>
          </a:p>
        </p:txBody>
      </p:sp>
      <p:sp>
        <p:nvSpPr>
          <p:cNvPr id="123" name="Прямоугольник 122"/>
          <p:cNvSpPr/>
          <p:nvPr/>
        </p:nvSpPr>
        <p:spPr>
          <a:xfrm>
            <a:off x="0" y="391680"/>
            <a:ext cx="522720" cy="914400"/>
          </a:xfrm>
          <a:prstGeom prst="rect">
            <a:avLst/>
          </a:prstGeom>
          <a:solidFill>
            <a:srgbClr val="795548"/>
          </a:solidFill>
          <a:ln w="0">
            <a:solidFill>
              <a:srgbClr val="79554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Овал 123"/>
          <p:cNvSpPr/>
          <p:nvPr/>
        </p:nvSpPr>
        <p:spPr>
          <a:xfrm>
            <a:off x="11809440" y="6480000"/>
            <a:ext cx="360000" cy="326520"/>
          </a:xfrm>
          <a:prstGeom prst="ellipse">
            <a:avLst/>
          </a:prstGeom>
          <a:solidFill>
            <a:srgbClr val="795548"/>
          </a:solidFill>
          <a:ln w="0">
            <a:solidFill>
              <a:srgbClr val="79554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/>
            <a:fld id="{F71FF1CC-A806-4807-BCC8-8EB08FA1094B}" type="slidenum">
              <a:rPr lang="es-CR" sz="1600" b="0" strike="noStrike" spc="-1">
                <a:solidFill>
                  <a:srgbClr val="FFFFFF"/>
                </a:solidFill>
                <a:latin typeface="TechnicBold"/>
              </a:rPr>
              <a:t>‹#›</a:t>
            </a:fld>
            <a:endParaRPr lang="es-CR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Technic"/>
              </a:rPr>
              <a:t>Click to edit the title text format</a:t>
            </a: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92000" y="1728000"/>
            <a:ext cx="1079100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Techn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latin typeface="Techn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latin typeface="Techn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latin typeface="Techn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latin typeface="Technic"/>
              </a:rPr>
              <a:t>Seventh Outline Level</a:t>
            </a:r>
          </a:p>
        </p:txBody>
      </p:sp>
      <p:sp>
        <p:nvSpPr>
          <p:cNvPr id="163" name="Прямоугольник 162"/>
          <p:cNvSpPr/>
          <p:nvPr/>
        </p:nvSpPr>
        <p:spPr>
          <a:xfrm>
            <a:off x="0" y="391680"/>
            <a:ext cx="522720" cy="914400"/>
          </a:xfrm>
          <a:prstGeom prst="rect">
            <a:avLst/>
          </a:prstGeom>
          <a:solidFill>
            <a:srgbClr val="0277BB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Овал 163"/>
          <p:cNvSpPr/>
          <p:nvPr/>
        </p:nvSpPr>
        <p:spPr>
          <a:xfrm>
            <a:off x="11810160" y="6480000"/>
            <a:ext cx="360000" cy="326520"/>
          </a:xfrm>
          <a:prstGeom prst="ellipse">
            <a:avLst/>
          </a:prstGeom>
          <a:solidFill>
            <a:srgbClr val="0277BB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/>
            <a:fld id="{5A105984-1CB0-4268-9F89-A5FA5F97A184}" type="slidenum">
              <a:rPr lang="es-CR" sz="1600" b="0" strike="noStrike" spc="-1">
                <a:solidFill>
                  <a:srgbClr val="FFFFFF"/>
                </a:solidFill>
                <a:latin typeface="TechnicBold"/>
              </a:rPr>
              <a:t>‹#›</a:t>
            </a:fld>
            <a:endParaRPr lang="es-CR" sz="1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5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840" y="2112480"/>
            <a:ext cx="10973520" cy="263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TechnicBold"/>
              </a:rPr>
              <a:t>Click to edit the title text format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76000" y="4896000"/>
            <a:ext cx="10973520" cy="28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0000"/>
          </a:bodyPr>
          <a:lstStyle/>
          <a:p>
            <a:pPr marL="432000" indent="-324000">
              <a:spcBef>
                <a:spcPts val="1417"/>
              </a:spcBef>
              <a:buClr>
                <a:srgbClr val="E651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solidFill>
                  <a:srgbClr val="E651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E65100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solidFill>
                  <a:srgbClr val="E651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E65100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solidFill>
                  <a:srgbClr val="E651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E65100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solidFill>
                  <a:srgbClr val="E651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E651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E651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E651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E651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E65100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E651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840" y="2220480"/>
            <a:ext cx="10973520" cy="241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TechnicBold"/>
              </a:rPr>
              <a:t>Click to edit the title text format</a:t>
            </a: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18480" y="4752000"/>
            <a:ext cx="10973520" cy="2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"/>
          </a:bodyPr>
          <a:lstStyle/>
          <a:p>
            <a:pPr marL="432000" indent="-324000">
              <a:spcBef>
                <a:spcPts val="1281"/>
              </a:spcBef>
              <a:buClr>
                <a:srgbClr val="009688"/>
              </a:buClr>
              <a:buSzPct val="45000"/>
              <a:buFont typeface="Wingdings" charset="2"/>
              <a:buChar char=""/>
            </a:pPr>
            <a:r>
              <a:rPr lang="es-CR" sz="2900" b="0" strike="noStrike" spc="-1">
                <a:solidFill>
                  <a:srgbClr val="009688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026"/>
              </a:spcBef>
              <a:buClr>
                <a:srgbClr val="009688"/>
              </a:buClr>
              <a:buSzPct val="75000"/>
              <a:buFont typeface="Symbol" charset="2"/>
              <a:buChar char=""/>
            </a:pPr>
            <a:r>
              <a:rPr lang="es-CR" sz="2540" b="0" strike="noStrike" spc="-1">
                <a:solidFill>
                  <a:srgbClr val="009688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768"/>
              </a:spcBef>
              <a:buClr>
                <a:srgbClr val="009688"/>
              </a:buClr>
              <a:buSzPct val="45000"/>
              <a:buFont typeface="Wingdings" charset="2"/>
              <a:buChar char=""/>
            </a:pPr>
            <a:r>
              <a:rPr lang="es-CR" sz="2180" b="0" strike="noStrike" spc="-1">
                <a:solidFill>
                  <a:srgbClr val="009688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13"/>
              </a:spcBef>
              <a:buClr>
                <a:srgbClr val="009688"/>
              </a:buClr>
              <a:buSzPct val="75000"/>
              <a:buFont typeface="Symbol" charset="2"/>
              <a:buChar char=""/>
            </a:pPr>
            <a:r>
              <a:rPr lang="es-CR" sz="1810" b="0" strike="noStrike" spc="-1">
                <a:solidFill>
                  <a:srgbClr val="009688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55"/>
              </a:spcBef>
              <a:buClr>
                <a:srgbClr val="009688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solidFill>
                  <a:srgbClr val="009688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55"/>
              </a:spcBef>
              <a:buClr>
                <a:srgbClr val="009688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solidFill>
                  <a:srgbClr val="009688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55"/>
              </a:spcBef>
              <a:buClr>
                <a:srgbClr val="009688"/>
              </a:buClr>
              <a:buSzPct val="45000"/>
              <a:buFont typeface="Wingdings" charset="2"/>
              <a:buChar char=""/>
            </a:pPr>
            <a:r>
              <a:rPr lang="es-CR" sz="1810" b="0" strike="noStrike" spc="-1">
                <a:solidFill>
                  <a:srgbClr val="009688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5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840" y="2148480"/>
            <a:ext cx="10973520" cy="256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TechnicBold"/>
              </a:rPr>
              <a:t>Click to edit the title text format</a:t>
            </a: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5256000"/>
            <a:ext cx="10973520" cy="32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14000"/>
          </a:bodyPr>
          <a:lstStyle/>
          <a:p>
            <a:pPr marL="432000" indent="-324000">
              <a:spcBef>
                <a:spcPts val="1417"/>
              </a:spcBef>
              <a:buClr>
                <a:srgbClr val="795548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solidFill>
                  <a:srgbClr val="795548"/>
                </a:solidFill>
                <a:latin typeface="Technic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795548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solidFill>
                  <a:srgbClr val="795548"/>
                </a:solidFill>
                <a:latin typeface="Technic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795548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solidFill>
                  <a:srgbClr val="795548"/>
                </a:solidFill>
                <a:latin typeface="Technic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795548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solidFill>
                  <a:srgbClr val="795548"/>
                </a:solidFill>
                <a:latin typeface="Technic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795548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795548"/>
                </a:solidFill>
                <a:latin typeface="Technic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795548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795548"/>
                </a:solidFill>
                <a:latin typeface="Technic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795548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795548"/>
                </a:solidFill>
                <a:latin typeface="Technic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7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840" y="2148480"/>
            <a:ext cx="10973520" cy="256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TechnicBold"/>
              </a:rPr>
              <a:t>Click to edit the title text format</a:t>
            </a: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90480" y="4786200"/>
            <a:ext cx="10973520" cy="2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00"/>
          </a:bodyPr>
          <a:lstStyle/>
          <a:p>
            <a:pPr marL="432000" indent="-324000">
              <a:spcBef>
                <a:spcPts val="1417"/>
              </a:spcBef>
              <a:buClr>
                <a:srgbClr val="0277BB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solidFill>
                  <a:srgbClr val="0277BB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277BB"/>
              </a:buClr>
              <a:buSzPct val="75000"/>
              <a:buFont typeface="Symbol" charset="2"/>
              <a:buChar char=""/>
            </a:pPr>
            <a:r>
              <a:rPr lang="es-CR" sz="2800" b="0" strike="noStrike" spc="-1">
                <a:solidFill>
                  <a:srgbClr val="0277BB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277BB"/>
              </a:buClr>
              <a:buSzPct val="45000"/>
              <a:buFont typeface="Wingdings" charset="2"/>
              <a:buChar char=""/>
            </a:pPr>
            <a:r>
              <a:rPr lang="es-CR" sz="2400" b="0" strike="noStrike" spc="-1">
                <a:solidFill>
                  <a:srgbClr val="0277BB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277BB"/>
              </a:buClr>
              <a:buSzPct val="75000"/>
              <a:buFont typeface="Symbol" charset="2"/>
              <a:buChar char=""/>
            </a:pPr>
            <a:r>
              <a:rPr lang="es-CR" sz="2000" b="0" strike="noStrike" spc="-1">
                <a:solidFill>
                  <a:srgbClr val="0277BB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277BB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0277BB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277BB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0277BB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277BB"/>
              </a:buClr>
              <a:buSzPct val="45000"/>
              <a:buFont typeface="Wingdings" charset="2"/>
              <a:buChar char=""/>
            </a:pPr>
            <a:r>
              <a:rPr lang="es-CR" sz="2000" b="0" strike="noStrike" spc="-1">
                <a:solidFill>
                  <a:srgbClr val="0277BB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Box 390"/>
          <p:cNvSpPr txBox="1"/>
          <p:nvPr/>
        </p:nvSpPr>
        <p:spPr>
          <a:xfrm>
            <a:off x="576000" y="214560"/>
            <a:ext cx="11235240" cy="258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CR" sz="8000" b="1" strike="noStrike" spc="-1">
                <a:solidFill>
                  <a:srgbClr val="E65100"/>
                </a:solidFill>
                <a:latin typeface="Century Gothic"/>
              </a:rPr>
              <a:t>Солов’їна кондитерська</a:t>
            </a:r>
            <a:endParaRPr lang="es-CR" sz="8000" b="0" strike="noStrike" spc="-1">
              <a:latin typeface="TechnicBold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1656000" y="3361680"/>
            <a:ext cx="7533360" cy="47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CR" sz="2800" b="0" strike="noStrike" spc="-1">
                <a:solidFill>
                  <a:srgbClr val="795548"/>
                </a:solidFill>
                <a:latin typeface="Bahnschrift"/>
              </a:rPr>
              <a:t>Основи підприємницької діяльності</a:t>
            </a:r>
            <a:endParaRPr lang="es-CR" sz="2800" b="0" strike="noStrike" spc="-1">
              <a:latin typeface="Bahnschrift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720000" y="3213720"/>
            <a:ext cx="403452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fld id="{FFDC50DD-1033-468B-9728-24D57131933F}" type="author">
              <a:rPr lang="es-CR" sz="3600" b="0" strike="noStrike" spc="-1">
                <a:solidFill>
                  <a:srgbClr val="009688"/>
                </a:solidFill>
                <a:latin typeface="Arial"/>
              </a:rPr>
              <a:t> </a:t>
            </a:fld>
            <a:endParaRPr lang="es-CR" sz="3600" b="0" strike="noStrike" spc="-1">
              <a:latin typeface="TechnicBold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1728000" y="4166280"/>
            <a:ext cx="4608000" cy="2025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s-CR" sz="2800" b="0" strike="noStrike" spc="-1" dirty="0">
                <a:solidFill>
                  <a:srgbClr val="795548"/>
                </a:solidFill>
                <a:latin typeface="Bahnschrift"/>
              </a:rPr>
              <a:t>ТР-15</a:t>
            </a:r>
            <a:endParaRPr lang="es-CR" sz="2800" b="0" strike="noStrike" spc="-1" dirty="0">
              <a:latin typeface="Bahnschrift"/>
            </a:endParaRPr>
          </a:p>
          <a:p>
            <a:pPr>
              <a:lnSpc>
                <a:spcPct val="100000"/>
              </a:lnSpc>
            </a:pPr>
            <a:r>
              <a:rPr lang="es-CR" sz="2800" b="0" strike="noStrike" spc="-1" dirty="0">
                <a:solidFill>
                  <a:srgbClr val="795548"/>
                </a:solidFill>
                <a:latin typeface="Bahnschrift"/>
              </a:rPr>
              <a:t>Череватий Андрій</a:t>
            </a:r>
            <a:endParaRPr lang="es-CR" sz="2800" b="0" strike="noStrike" spc="-1" dirty="0">
              <a:latin typeface="Bahnschrift"/>
            </a:endParaRPr>
          </a:p>
          <a:p>
            <a:pPr>
              <a:lnSpc>
                <a:spcPct val="100000"/>
              </a:lnSpc>
            </a:pPr>
            <a:r>
              <a:rPr lang="es-CR" sz="2800" b="0" strike="noStrike" spc="-1" dirty="0">
                <a:solidFill>
                  <a:srgbClr val="795548"/>
                </a:solidFill>
                <a:latin typeface="Bahnschrift"/>
              </a:rPr>
              <a:t>Руденко Владислав</a:t>
            </a:r>
            <a:endParaRPr lang="es-CR" sz="2800" b="0" strike="noStrike" spc="-1" dirty="0">
              <a:latin typeface="Bahnschrift"/>
            </a:endParaRPr>
          </a:p>
          <a:p>
            <a:pPr>
              <a:lnSpc>
                <a:spcPct val="100000"/>
              </a:lnSpc>
            </a:pPr>
            <a:r>
              <a:rPr lang="es-CR" sz="2800" b="0" strike="noStrike" spc="-1" dirty="0">
                <a:solidFill>
                  <a:srgbClr val="795548"/>
                </a:solidFill>
                <a:latin typeface="Bahnschrift"/>
              </a:rPr>
              <a:t>Тхоржевська Анна</a:t>
            </a:r>
            <a:endParaRPr lang="es-CR" sz="2800" b="0" strike="noStrike" spc="-1" dirty="0">
              <a:latin typeface="Bahnschrift"/>
            </a:endParaRPr>
          </a:p>
          <a:p>
            <a:pPr>
              <a:lnSpc>
                <a:spcPct val="100000"/>
              </a:lnSpc>
            </a:pPr>
            <a:r>
              <a:rPr lang="es-CR" sz="2800" b="0" strike="noStrike" spc="-1" dirty="0">
                <a:solidFill>
                  <a:srgbClr val="795548"/>
                </a:solidFill>
                <a:latin typeface="Bahnschrift"/>
              </a:rPr>
              <a:t>Шепетько Давид</a:t>
            </a:r>
            <a:endParaRPr lang="es-CR" sz="2800" b="0" strike="noStrike" spc="-1" dirty="0">
              <a:latin typeface="Bahnschrift"/>
            </a:endParaRPr>
          </a:p>
        </p:txBody>
      </p:sp>
      <p:pic>
        <p:nvPicPr>
          <p:cNvPr id="1026" name="Picture 2" descr="C:\Users\Admin\Downloads\Telegram Desktop\ск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847" y="3816000"/>
            <a:ext cx="5713660" cy="255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Рисунок 418"/>
          <p:cNvPicPr/>
          <p:nvPr/>
        </p:nvPicPr>
        <p:blipFill>
          <a:blip r:embed="rId2"/>
          <a:stretch/>
        </p:blipFill>
        <p:spPr>
          <a:xfrm>
            <a:off x="1001880" y="-53640"/>
            <a:ext cx="10266120" cy="692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840" y="2148480"/>
            <a:ext cx="10973520" cy="256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Bahnschrift"/>
              </a:rPr>
              <a:t>Аналіз конкуренції</a:t>
            </a:r>
          </a:p>
        </p:txBody>
      </p:sp>
      <p:pic>
        <p:nvPicPr>
          <p:cNvPr id="3" name="Picture 2" descr="C:\Users\Admin\Downloads\Telegram Desktop\ск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14" y="260648"/>
            <a:ext cx="48277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LILA CAKE</a:t>
            </a:r>
          </a:p>
        </p:txBody>
      </p:sp>
      <p:pic>
        <p:nvPicPr>
          <p:cNvPr id="422" name="Рисунок 421"/>
          <p:cNvPicPr/>
          <p:nvPr/>
        </p:nvPicPr>
        <p:blipFill>
          <a:blip r:embed="rId2"/>
          <a:stretch/>
        </p:blipFill>
        <p:spPr>
          <a:xfrm>
            <a:off x="434160" y="1850760"/>
            <a:ext cx="5393160" cy="3600000"/>
          </a:xfrm>
          <a:prstGeom prst="rect">
            <a:avLst/>
          </a:prstGeom>
          <a:ln w="0">
            <a:noFill/>
          </a:ln>
        </p:spPr>
      </p:pic>
      <p:pic>
        <p:nvPicPr>
          <p:cNvPr id="423" name="Рисунок 422"/>
          <p:cNvPicPr/>
          <p:nvPr/>
        </p:nvPicPr>
        <p:blipFill>
          <a:blip r:embed="rId3"/>
          <a:stretch/>
        </p:blipFill>
        <p:spPr>
          <a:xfrm>
            <a:off x="6231600" y="1872000"/>
            <a:ext cx="5504400" cy="36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LILA CAKE</a:t>
            </a: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854280" y="2232000"/>
            <a:ext cx="5265720" cy="410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У чому вони кращі: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Чудове розміщення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Привабливий дизайн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Великий асортимент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Більше часу в сфері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591960" y="2160000"/>
            <a:ext cx="4536000" cy="4064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У чому вони гірші: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Великі ціни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Не надто якісно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Поганий рівень обслуговування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Тематичність</a:t>
            </a:r>
            <a:endParaRPr lang="es-CR" sz="3200" b="0" strike="noStrike" spc="-1">
              <a:latin typeface="Technic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DOLCETEKA BASSANO</a:t>
            </a:r>
          </a:p>
        </p:txBody>
      </p:sp>
      <p:pic>
        <p:nvPicPr>
          <p:cNvPr id="428" name="Рисунок 427"/>
          <p:cNvPicPr/>
          <p:nvPr/>
        </p:nvPicPr>
        <p:blipFill>
          <a:blip r:embed="rId2"/>
          <a:stretch/>
        </p:blipFill>
        <p:spPr>
          <a:xfrm>
            <a:off x="432000" y="1728000"/>
            <a:ext cx="5409720" cy="3600000"/>
          </a:xfrm>
          <a:prstGeom prst="rect">
            <a:avLst/>
          </a:prstGeom>
          <a:ln w="0">
            <a:noFill/>
          </a:ln>
        </p:spPr>
      </p:pic>
      <p:pic>
        <p:nvPicPr>
          <p:cNvPr id="429" name="Рисунок 428"/>
          <p:cNvPicPr/>
          <p:nvPr/>
        </p:nvPicPr>
        <p:blipFill>
          <a:blip r:embed="rId3"/>
          <a:stretch/>
        </p:blipFill>
        <p:spPr>
          <a:xfrm>
            <a:off x="6336000" y="1728000"/>
            <a:ext cx="5429520" cy="36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DOLCETEKA BASSANO</a:t>
            </a: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854280" y="2232000"/>
            <a:ext cx="5265720" cy="410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У чому вони кращі: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Якість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Пафосність та ресторанність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Більша виробнича здатність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Більше часу в сфері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6591960" y="2199240"/>
            <a:ext cx="4536000" cy="4064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У чому вони гірші: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Великі ціни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Складно масштабуватись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Тематичність</a:t>
            </a:r>
            <a:endParaRPr lang="es-CR" sz="3200" b="0" strike="noStrike" spc="-1">
              <a:latin typeface="TechnicBold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Рекламування серед широких мас</a:t>
            </a:r>
            <a:endParaRPr lang="es-CR" sz="3200" b="0" strike="noStrike" spc="-1">
              <a:latin typeface="Technic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840" y="2148480"/>
            <a:ext cx="10973520" cy="256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Bahnschrift"/>
              </a:rPr>
              <a:t>Розглянемо таблицю</a:t>
            </a:r>
          </a:p>
        </p:txBody>
      </p:sp>
      <p:pic>
        <p:nvPicPr>
          <p:cNvPr id="3" name="Picture 2" descr="C:\Users\Admin\Downloads\Telegram Desktop\ск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14" y="260648"/>
            <a:ext cx="48277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Bahnschrift"/>
              </a:rPr>
              <a:t>Інвестиції</a:t>
            </a: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801000" y="456984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5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При розмові щодо інвестицій в першу звісно ж розглядається приміщення. В нас на нього уходять основні інвестиції. Для початку роботи потрібно 725 тис. гривень. Для цієї сфери важливу роль грає обладнання. Гарні печі, плити, тістоміси та холодильники. Усе повинно бути якісним, у тому числі й в звонішньому вигляді.</a:t>
            </a:r>
          </a:p>
        </p:txBody>
      </p:sp>
      <p:pic>
        <p:nvPicPr>
          <p:cNvPr id="436" name="Рисунок 435"/>
          <p:cNvPicPr/>
          <p:nvPr/>
        </p:nvPicPr>
        <p:blipFill>
          <a:blip r:embed="rId2"/>
          <a:stretch/>
        </p:blipFill>
        <p:spPr>
          <a:xfrm>
            <a:off x="1487160" y="1336680"/>
            <a:ext cx="9024840" cy="298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Bahnschrift"/>
              </a:rPr>
              <a:t>Інвестиції</a:t>
            </a: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801000" y="4320000"/>
            <a:ext cx="10791000" cy="208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Друге по об’ємам це закупівля інгредієнтів. Так як ми є кондитерською, це також й є основними щомісячними затратами. Нам потрібно в великій кількості замовляти молоко, цукор, борошно та желатин. Разом це 208 850 грн.</a:t>
            </a:r>
          </a:p>
        </p:txBody>
      </p:sp>
      <p:pic>
        <p:nvPicPr>
          <p:cNvPr id="439" name="Рисунок 438"/>
          <p:cNvPicPr/>
          <p:nvPr/>
        </p:nvPicPr>
        <p:blipFill>
          <a:blip r:embed="rId2"/>
          <a:stretch/>
        </p:blipFill>
        <p:spPr>
          <a:xfrm>
            <a:off x="834120" y="1650960"/>
            <a:ext cx="10800000" cy="245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Bahnschrift"/>
              </a:rPr>
              <a:t>Інвестиції</a:t>
            </a: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864000" y="3960000"/>
            <a:ext cx="10791000" cy="208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Додаємо ще витрати на налогові збори, персонал та рекламу. Усе разом виходить 1 035 850 грн. на початок роботи на перший місяць.</a:t>
            </a:r>
          </a:p>
        </p:txBody>
      </p:sp>
      <p:pic>
        <p:nvPicPr>
          <p:cNvPr id="442" name="Рисунок 441"/>
          <p:cNvPicPr/>
          <p:nvPr/>
        </p:nvPicPr>
        <p:blipFill>
          <a:blip r:embed="rId2"/>
          <a:stretch/>
        </p:blipFill>
        <p:spPr>
          <a:xfrm>
            <a:off x="1008000" y="2121840"/>
            <a:ext cx="10420920" cy="133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Bahnschrift"/>
              </a:rPr>
              <a:t>Суть нашого концепту</a:t>
            </a: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20071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 dirty="0">
                <a:latin typeface="Bahnschrift"/>
              </a:rPr>
              <a:t>Кондитерська-пекарня на українську тематику. Товари стилізовані під українську культуру минулого та </a:t>
            </a:r>
            <a:r>
              <a:rPr lang="es-CR" sz="3200" b="0" strike="noStrike" spc="-1" dirty="0" smtClean="0">
                <a:latin typeface="Bahnschrift"/>
              </a:rPr>
              <a:t>сьогодення.</a:t>
            </a:r>
            <a:endParaRPr lang="es-CR" sz="3200" b="0" strike="noStrike" spc="-1" dirty="0">
              <a:latin typeface="Bahnschrift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768202" y="4066256"/>
            <a:ext cx="526572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 dirty="0">
                <a:latin typeface="Bahnschrift"/>
              </a:rPr>
              <a:t>З видимою кухнею та майстеркласи з готування десертів. Декілька столиків та можливість замовлення корпоратирів.</a:t>
            </a:r>
          </a:p>
        </p:txBody>
      </p:sp>
      <p:pic>
        <p:nvPicPr>
          <p:cNvPr id="399" name="Рисунок 398"/>
          <p:cNvPicPr/>
          <p:nvPr/>
        </p:nvPicPr>
        <p:blipFill>
          <a:blip r:embed="rId2"/>
          <a:stretch/>
        </p:blipFill>
        <p:spPr>
          <a:xfrm>
            <a:off x="6336000" y="1584000"/>
            <a:ext cx="5200560" cy="4302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E65100"/>
                </a:solidFill>
                <a:latin typeface="Bahnschrift"/>
              </a:rPr>
              <a:t>Час окупності</a:t>
            </a: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549000" y="240984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500" lnSpcReduction="20000"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CR" sz="2900" b="0" strike="noStrike" spc="-1">
                <a:latin typeface="Bahnschrift"/>
              </a:rPr>
              <a:t>Очікується приблизно 20 місяців для того, щоб окупити бізнес. Це приємний період для такого бізнесу. Це за чистим прибутком 52 675грн у місяць. Тепер пропоную розглянути таблицю ближче, щоб побачити усі вирахування прибутку та витрат.</a:t>
            </a:r>
          </a:p>
        </p:txBody>
      </p:sp>
      <p:pic>
        <p:nvPicPr>
          <p:cNvPr id="445" name="Рисунок 444"/>
          <p:cNvPicPr/>
          <p:nvPr/>
        </p:nvPicPr>
        <p:blipFill>
          <a:blip r:embed="rId2"/>
          <a:stretch/>
        </p:blipFill>
        <p:spPr>
          <a:xfrm>
            <a:off x="465840" y="4398480"/>
            <a:ext cx="11221560" cy="168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840" y="2220480"/>
            <a:ext cx="10973520" cy="241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Bahnschrift"/>
              </a:rPr>
              <a:t>5P Нашого бізнесу</a:t>
            </a:r>
          </a:p>
        </p:txBody>
      </p:sp>
      <p:pic>
        <p:nvPicPr>
          <p:cNvPr id="3" name="Picture 2" descr="C:\Users\Admin\Downloads\Telegram Desktop\ск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14" y="260648"/>
            <a:ext cx="48277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Product (Товар)</a:t>
            </a: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5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Ми виготовляємо та продаємо різні десерти. Сінабони, торти, капкейки, пончики, мармелад, прості солодкі напої та ін. Головна фішка – це тематика. Хто б не хотів булочку російське немовля, чи мармелад у кольорах прапору україни чи торт з вишиванкою. </a:t>
            </a:r>
          </a:p>
        </p:txBody>
      </p:sp>
      <p:pic>
        <p:nvPicPr>
          <p:cNvPr id="403" name="Рисунок 402"/>
          <p:cNvPicPr/>
          <p:nvPr/>
        </p:nvPicPr>
        <p:blipFill>
          <a:blip r:embed="rId2"/>
          <a:stretch/>
        </p:blipFill>
        <p:spPr>
          <a:xfrm>
            <a:off x="6968160" y="1512000"/>
            <a:ext cx="3759840" cy="2099520"/>
          </a:xfrm>
          <a:prstGeom prst="rect">
            <a:avLst/>
          </a:prstGeom>
          <a:ln w="0">
            <a:noFill/>
          </a:ln>
        </p:spPr>
      </p:pic>
      <p:pic>
        <p:nvPicPr>
          <p:cNvPr id="404" name="Рисунок 403"/>
          <p:cNvPicPr/>
          <p:nvPr/>
        </p:nvPicPr>
        <p:blipFill>
          <a:blip r:embed="rId3"/>
          <a:stretch/>
        </p:blipFill>
        <p:spPr>
          <a:xfrm>
            <a:off x="7221600" y="3744000"/>
            <a:ext cx="3074400" cy="230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E65100"/>
                </a:solidFill>
                <a:latin typeface="Bahnschrift"/>
              </a:rPr>
              <a:t>Price (Ціна)</a:t>
            </a:r>
          </a:p>
        </p:txBody>
      </p:sp>
      <p:pic>
        <p:nvPicPr>
          <p:cNvPr id="406" name="Рисунок 405"/>
          <p:cNvPicPr/>
          <p:nvPr/>
        </p:nvPicPr>
        <p:blipFill>
          <a:blip r:embed="rId2"/>
          <a:stretch/>
        </p:blipFill>
        <p:spPr>
          <a:xfrm>
            <a:off x="1600200" y="1490760"/>
            <a:ext cx="9055800" cy="326124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01000" y="4929840"/>
            <a:ext cx="10791000" cy="183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CR" sz="2900" b="0" strike="noStrike" spc="-1">
                <a:latin typeface="Bahnschrift"/>
              </a:rPr>
              <a:t>Ціна у середньому має націнку у 130%. Незважаючи на це, ціни достатньо привабливі у порінянні із конкурентами. Тут можна й побачити наш орієнтовний асортимент.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09688"/>
                </a:solidFill>
                <a:latin typeface="Bahnschrift"/>
              </a:rPr>
              <a:t>Place (Розміщення)</a:t>
            </a: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864000" y="1656000"/>
            <a:ext cx="5265720" cy="417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6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Приміщення під аренду з панорамним вікном, бо нам здається це найпривабливіший дизайн для такої кондитерської. Мінімум 200 кв. м. Це приблизно 35 000 грн/міс на оренду. Для кухні та каси. Кухня відкрита для інших очей, широкі проходи для майстеркласів. Столики для можливості поїсти одразу у закладі. На початок один заклад, десь неподалік від “харчового” центру одного із українських міст.</a:t>
            </a: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6646320" y="1690560"/>
            <a:ext cx="4729680" cy="385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0277BB"/>
                </a:solidFill>
                <a:latin typeface="Bahnschrift"/>
              </a:rPr>
              <a:t>Promotion (Просування)</a:t>
            </a: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792000" y="1728000"/>
            <a:ext cx="10791000" cy="151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35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R" sz="3200" b="0" strike="noStrike" spc="-1">
                <a:latin typeface="Bahnschrift"/>
              </a:rPr>
              <a:t>Основне просування звісно ж через соц. мережі у першу чергу. Хто б не хотів побачити солоденьке у вигляді якогось українського мему чи видатного елемента культури у своїй стрічці відео та фото? В нас доволі зручна цільова аудиторія – це усі українці, які полюбляють солодке. Тому в маркетинга відносно проста мета та найважливіше у рекламі буде її різномаїття. </a:t>
            </a:r>
          </a:p>
        </p:txBody>
      </p:sp>
      <p:pic>
        <p:nvPicPr>
          <p:cNvPr id="413" name="Рисунок 412"/>
          <p:cNvPicPr/>
          <p:nvPr/>
        </p:nvPicPr>
        <p:blipFill>
          <a:blip r:embed="rId2"/>
          <a:stretch/>
        </p:blipFill>
        <p:spPr>
          <a:xfrm>
            <a:off x="3024000" y="3285000"/>
            <a:ext cx="6192000" cy="3483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792000" y="432000"/>
            <a:ext cx="10791000" cy="86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s-CR" sz="4800" b="0" strike="noStrike" spc="-1">
                <a:solidFill>
                  <a:srgbClr val="E65100"/>
                </a:solidFill>
                <a:latin typeface="Bahnschrift"/>
              </a:rPr>
              <a:t>People (Люди)</a:t>
            </a: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321240" y="1728000"/>
            <a:ext cx="5265720" cy="38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 lnSpcReduction="20000"/>
          </a:bodyPr>
          <a:lstStyle/>
          <a:p>
            <a:pPr marL="432000" indent="-324000">
              <a:spcBef>
                <a:spcPts val="1281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CR" sz="2900" b="0" strike="noStrike" spc="-1">
                <a:latin typeface="Bahnschrift"/>
              </a:rPr>
              <a:t>Ця праця не потребує якоїсь особливої кваліфікації. Але потрібен тренінг та час. Для початку найкраще найняти людей з хоч якимось досвідом, а потім вже від них будуть тренуватися нові. Звісно буде один менеджер щодня у закладі, який буде відповідальний за загальний процесс у свій день роботи. В закладі будуть проводитися регулярні майстеркласи. Їх буде проводити один з працівників, за це працівнику буде видана премія. </a:t>
            </a:r>
          </a:p>
        </p:txBody>
      </p:sp>
      <p:pic>
        <p:nvPicPr>
          <p:cNvPr id="416" name="Рисунок 415"/>
          <p:cNvPicPr/>
          <p:nvPr/>
        </p:nvPicPr>
        <p:blipFill>
          <a:blip r:embed="rId2"/>
          <a:stretch/>
        </p:blipFill>
        <p:spPr>
          <a:xfrm>
            <a:off x="1224000" y="1536120"/>
            <a:ext cx="3896280" cy="2207880"/>
          </a:xfrm>
          <a:prstGeom prst="rect">
            <a:avLst/>
          </a:prstGeom>
          <a:ln w="0">
            <a:noFill/>
          </a:ln>
        </p:spPr>
      </p:pic>
      <p:pic>
        <p:nvPicPr>
          <p:cNvPr id="417" name="Рисунок 416"/>
          <p:cNvPicPr/>
          <p:nvPr/>
        </p:nvPicPr>
        <p:blipFill>
          <a:blip r:embed="rId3"/>
          <a:stretch/>
        </p:blipFill>
        <p:spPr>
          <a:xfrm>
            <a:off x="1407960" y="3816000"/>
            <a:ext cx="3560040" cy="237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840" y="2112480"/>
            <a:ext cx="10973520" cy="263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CR" sz="6600" b="1" strike="noStrike" spc="-1">
                <a:solidFill>
                  <a:srgbClr val="FAFAFA"/>
                </a:solidFill>
                <a:latin typeface="Bahnschrift"/>
              </a:rPr>
              <a:t>SWOT-АНАЛІЗ</a:t>
            </a:r>
          </a:p>
        </p:txBody>
      </p:sp>
      <p:pic>
        <p:nvPicPr>
          <p:cNvPr id="3" name="Picture 2" descr="C:\Users\Admin\Downloads\Telegram Desktop\ск3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14" y="260648"/>
            <a:ext cx="48277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598</Words>
  <Application>Microsoft Office PowerPoint</Application>
  <PresentationFormat>Произвольный</PresentationFormat>
  <Paragraphs>57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Суть нашого концепту</vt:lpstr>
      <vt:lpstr>5P Нашого бізнесу</vt:lpstr>
      <vt:lpstr>Product (Товар)</vt:lpstr>
      <vt:lpstr>Price (Ціна)</vt:lpstr>
      <vt:lpstr>Place (Розміщення)</vt:lpstr>
      <vt:lpstr>Promotion (Просування)</vt:lpstr>
      <vt:lpstr>People (Люди)</vt:lpstr>
      <vt:lpstr>SWOT-АНАЛІЗ</vt:lpstr>
      <vt:lpstr>Презентация PowerPoint</vt:lpstr>
      <vt:lpstr>Аналіз конкуренції</vt:lpstr>
      <vt:lpstr>LILA CAKE</vt:lpstr>
      <vt:lpstr>LILA CAKE</vt:lpstr>
      <vt:lpstr>DOLCETEKA BASSANO</vt:lpstr>
      <vt:lpstr>DOLCETEKA BASSANO</vt:lpstr>
      <vt:lpstr>Розглянемо таблицю</vt:lpstr>
      <vt:lpstr>Інвестиції</vt:lpstr>
      <vt:lpstr>Інвестиції</vt:lpstr>
      <vt:lpstr>Інвестиції</vt:lpstr>
      <vt:lpstr>Час окупності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Presento impress</dc:title>
  <dc:creator>Admin</dc:creator>
  <cp:lastModifiedBy>Admin</cp:lastModifiedBy>
  <cp:revision>7</cp:revision>
  <dcterms:created xsi:type="dcterms:W3CDTF">2022-11-03T11:26:05Z</dcterms:created>
  <dcterms:modified xsi:type="dcterms:W3CDTF">2022-12-26T13:59:18Z</dcterms:modified>
  <dc:language>uk-UA</dc:language>
</cp:coreProperties>
</file>